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6" r:id="rId11"/>
    <p:sldId id="265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BF7B-8ADA-472A-83CE-02B19E2C347F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E881F-1A86-461B-8367-9347B94DC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1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340B60-4E33-48C0-B70F-E4C2678B9310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HK0gig5ad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join/PjR7ShwC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pd.teq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 Lewis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Faculty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a Growth Mindset to EVERYONE – Believing We Can All Get Better is the Biggest and Most Important  First Step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Instructional Priorities for the Year:</a:t>
            </a:r>
          </a:p>
          <a:p>
            <a:pPr lvl="1"/>
            <a:r>
              <a:rPr lang="en-US" dirty="0" smtClean="0"/>
              <a:t>Post and Know your Major </a:t>
            </a:r>
            <a:r>
              <a:rPr lang="en-US" dirty="0"/>
              <a:t>G</a:t>
            </a:r>
            <a:r>
              <a:rPr lang="en-US" dirty="0" smtClean="0"/>
              <a:t>oal or Essential </a:t>
            </a:r>
            <a:r>
              <a:rPr lang="en-US" dirty="0"/>
              <a:t>K</a:t>
            </a:r>
            <a:r>
              <a:rPr lang="en-US" dirty="0" smtClean="0"/>
              <a:t>nowledge you want Students to Master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</a:t>
            </a:r>
            <a:r>
              <a:rPr lang="en-US" dirty="0" smtClean="0"/>
              <a:t>ay</a:t>
            </a:r>
          </a:p>
          <a:p>
            <a:pPr lvl="1"/>
            <a:r>
              <a:rPr lang="en-US" dirty="0" smtClean="0"/>
              <a:t>Check for Understanding at the End of Lessons to Make Sure Students Have It</a:t>
            </a:r>
          </a:p>
          <a:p>
            <a:pPr lvl="1"/>
            <a:r>
              <a:rPr lang="en-US" dirty="0" smtClean="0"/>
              <a:t>Ways we Can Incorporate Technology to Enhance Learning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6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00200" cy="1143000"/>
          </a:xfrm>
        </p:spPr>
        <p:txBody>
          <a:bodyPr/>
          <a:lstStyle/>
          <a:p>
            <a:r>
              <a:rPr lang="en-US" dirty="0" smtClean="0"/>
              <a:t>Thank You:</a:t>
            </a:r>
            <a:endParaRPr lang="en-US" dirty="0"/>
          </a:p>
        </p:txBody>
      </p:sp>
      <p:pic>
        <p:nvPicPr>
          <p:cNvPr id="1028" name="Picture 4" descr="C:\Users\Press Enter\AppData\Local\Microsoft\Windows\Temporary Internet Files\Content.IE5\G09BF00J\teachers-inspir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"/>
            <a:ext cx="6553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5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a Growth Mindset to EVERYONE – Believing We Can All Get Better is the Biggest and Most Important  First Step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Instructional Priorities for the Year:</a:t>
            </a:r>
          </a:p>
          <a:p>
            <a:pPr lvl="1"/>
            <a:r>
              <a:rPr lang="en-US" dirty="0" smtClean="0"/>
              <a:t>Post and Know your Major </a:t>
            </a:r>
            <a:r>
              <a:rPr lang="en-US" dirty="0"/>
              <a:t>G</a:t>
            </a:r>
            <a:r>
              <a:rPr lang="en-US" dirty="0" smtClean="0"/>
              <a:t>oal or Essential </a:t>
            </a:r>
            <a:r>
              <a:rPr lang="en-US" dirty="0"/>
              <a:t>K</a:t>
            </a:r>
            <a:r>
              <a:rPr lang="en-US" dirty="0" smtClean="0"/>
              <a:t>nowledge you want Students to Master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</a:t>
            </a:r>
            <a:r>
              <a:rPr lang="en-US" dirty="0" smtClean="0"/>
              <a:t>ay</a:t>
            </a:r>
          </a:p>
          <a:p>
            <a:pPr lvl="1"/>
            <a:r>
              <a:rPr lang="en-US" dirty="0" smtClean="0"/>
              <a:t>Check for Understanding at the End of Lessons to Make Sure Students Have It</a:t>
            </a:r>
          </a:p>
          <a:p>
            <a:pPr lvl="1"/>
            <a:r>
              <a:rPr lang="en-US" dirty="0" smtClean="0"/>
              <a:t>Ways we Can Incorporate Technology to Enhance Learning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 Growth Mindset: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endParaRPr lang="en-US" dirty="0"/>
          </a:p>
          <a:p>
            <a:r>
              <a:rPr lang="en-US" dirty="0" smtClean="0"/>
              <a:t>Select a Growth Mindset Poster from Your Table to Hang in Your Classroom</a:t>
            </a:r>
          </a:p>
          <a:p>
            <a:endParaRPr lang="en-US" dirty="0"/>
          </a:p>
          <a:p>
            <a:r>
              <a:rPr lang="en-US" dirty="0" smtClean="0"/>
              <a:t>Share	</a:t>
            </a:r>
          </a:p>
          <a:p>
            <a:pPr lvl="1"/>
            <a:r>
              <a:rPr lang="en-US" dirty="0" smtClean="0"/>
              <a:t>Why did you select your picture as one you liked most?</a:t>
            </a:r>
          </a:p>
          <a:p>
            <a:pPr lvl="1"/>
            <a:r>
              <a:rPr lang="en-US" dirty="0" smtClean="0"/>
              <a:t>What about your poster explains a </a:t>
            </a:r>
            <a:r>
              <a:rPr lang="en-US" dirty="0"/>
              <a:t>G</a:t>
            </a:r>
            <a:r>
              <a:rPr lang="en-US" dirty="0" smtClean="0"/>
              <a:t>rowth </a:t>
            </a:r>
            <a:r>
              <a:rPr lang="en-US" dirty="0"/>
              <a:t>M</a:t>
            </a:r>
            <a:r>
              <a:rPr lang="en-US" dirty="0" smtClean="0"/>
              <a:t>indset?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6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Mindset: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en-US" dirty="0" smtClean="0">
              <a:hlinkClick r:id="rId2"/>
            </a:endParaRPr>
          </a:p>
          <a:p>
            <a:pPr marL="365760" lvl="1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://www.youtube.com/watch?v=wHK0gig5adk</a:t>
            </a:r>
            <a:endParaRPr lang="en-US" dirty="0"/>
          </a:p>
          <a:p>
            <a:pPr lvl="1"/>
            <a:r>
              <a:rPr lang="en-US" sz="2000" b="1" dirty="0"/>
              <a:t>Speech</a:t>
            </a:r>
            <a:r>
              <a:rPr lang="en-US" sz="2000" b="1" i="1" dirty="0"/>
              <a:t> by Naval Adm. William H. </a:t>
            </a:r>
            <a:r>
              <a:rPr lang="en-US" sz="2000" b="1" i="1" dirty="0"/>
              <a:t>McRaven</a:t>
            </a:r>
            <a:r>
              <a:rPr lang="en-US" sz="2000" b="1" i="1" dirty="0"/>
              <a:t>, ninth commander of U.S. Special Operations Command, at the University-wide Commencement at The University of Texas at Austin on May 17, </a:t>
            </a:r>
            <a:r>
              <a:rPr lang="en-US" sz="2000" b="1" i="1" dirty="0" smtClean="0"/>
              <a:t>2014</a:t>
            </a:r>
          </a:p>
          <a:p>
            <a:pPr lvl="1"/>
            <a:endParaRPr lang="en-US" sz="2000" b="1" i="1" dirty="0"/>
          </a:p>
          <a:p>
            <a:pPr marL="365760" lvl="1" indent="0">
              <a:buNone/>
            </a:pPr>
            <a:endParaRPr lang="en-US" sz="2000" b="1" dirty="0" smtClean="0"/>
          </a:p>
          <a:p>
            <a:pPr marL="365760" lvl="1" indent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Discussion:</a:t>
            </a:r>
          </a:p>
          <a:p>
            <a:pPr marL="365760" lvl="1" indent="0">
              <a:buNone/>
            </a:pPr>
            <a:r>
              <a:rPr lang="en-US" sz="2000" b="1" dirty="0" smtClean="0"/>
              <a:t>1-Is this appropriate to show to your class(</a:t>
            </a:r>
            <a:r>
              <a:rPr lang="en-US" sz="2000" b="1" dirty="0" smtClean="0"/>
              <a:t>es</a:t>
            </a:r>
            <a:r>
              <a:rPr lang="en-US" sz="2000" b="1" dirty="0" smtClean="0"/>
              <a:t>)?</a:t>
            </a:r>
          </a:p>
          <a:p>
            <a:pPr marL="365760" lvl="1" indent="0">
              <a:buNone/>
            </a:pPr>
            <a:r>
              <a:rPr lang="en-US" sz="2000" b="1" dirty="0" smtClean="0"/>
              <a:t>2-How does this video connect to a Growth Mindset?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2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an Essential Question/Goal Every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Make sure you ask students questions at the end of class, as an exit ticket, or a homework assignment, that tells you whether or not they mastered that goal or can answer that essential question.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will you do to ensure students learned that essential question?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Ensure you hear from ALL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Ways to CFU: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Technology:</a:t>
            </a:r>
          </a:p>
          <a:p>
            <a:pPr lvl="1"/>
            <a:r>
              <a:rPr lang="en-US" dirty="0" smtClean="0"/>
              <a:t>Quizlet</a:t>
            </a:r>
          </a:p>
          <a:p>
            <a:pPr lvl="1"/>
            <a:endParaRPr lang="en-US" dirty="0"/>
          </a:p>
          <a:p>
            <a:pPr lvl="1"/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quizlet.com/join/PjR7ShwC8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 paper:</a:t>
            </a:r>
          </a:p>
          <a:p>
            <a:pPr lvl="1"/>
            <a:r>
              <a:rPr lang="en-US" dirty="0" smtClean="0"/>
              <a:t>+=Never Missed</a:t>
            </a:r>
          </a:p>
          <a:p>
            <a:pPr lvl="1"/>
            <a:r>
              <a:rPr lang="en-US" dirty="0" smtClean="0"/>
              <a:t>-=Often Missed</a:t>
            </a:r>
          </a:p>
          <a:p>
            <a:pPr lvl="1"/>
            <a:r>
              <a:rPr lang="en-US" dirty="0" smtClean="0"/>
              <a:t>?=No Answers Yet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Things I liked:</a:t>
            </a:r>
          </a:p>
          <a:p>
            <a:pPr marL="365760" lvl="1" indent="0">
              <a:buNone/>
            </a:pPr>
            <a:r>
              <a:rPr lang="en-US" dirty="0"/>
              <a:t>-students had choice</a:t>
            </a:r>
          </a:p>
          <a:p>
            <a:pPr marL="365760" lvl="1" indent="0">
              <a:buNone/>
            </a:pPr>
            <a:r>
              <a:rPr lang="en-US" dirty="0"/>
              <a:t>-students were given immediate </a:t>
            </a:r>
            <a:r>
              <a:rPr lang="en-US" dirty="0" smtClean="0"/>
              <a:t>feedback</a:t>
            </a:r>
          </a:p>
          <a:p>
            <a:pPr marL="365760" lvl="1" indent="0">
              <a:buNone/>
            </a:pPr>
            <a:r>
              <a:rPr lang="en-US" dirty="0" smtClean="0"/>
              <a:t>-students can have it read to them if they’d like</a:t>
            </a:r>
          </a:p>
          <a:p>
            <a:pPr marL="365760" lvl="1" indent="0">
              <a:buNone/>
            </a:pPr>
            <a:r>
              <a:rPr lang="en-US" dirty="0" smtClean="0"/>
              <a:t>-web-based so can be used on any device</a:t>
            </a:r>
          </a:p>
          <a:p>
            <a:pPr marL="365760" lvl="1" indent="0">
              <a:buNone/>
            </a:pPr>
            <a:r>
              <a:rPr lang="en-US" dirty="0" smtClean="0"/>
              <a:t>-activities were much more engaging than what I can come up with on paper/pencil</a:t>
            </a:r>
            <a:endParaRPr lang="en-US" dirty="0"/>
          </a:p>
          <a:p>
            <a:pPr marL="365760" lvl="1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Things I didn’t like:</a:t>
            </a:r>
          </a:p>
          <a:p>
            <a:pPr marL="365760" lvl="1" indent="0">
              <a:buNone/>
            </a:pPr>
            <a:r>
              <a:rPr lang="en-US" dirty="0"/>
              <a:t>-I still had to have students give me paper feedback since I don’t have the paid account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Traditional Ideas:</a:t>
            </a:r>
          </a:p>
          <a:p>
            <a:pPr lvl="1"/>
            <a:r>
              <a:rPr lang="en-US" dirty="0" smtClean="0"/>
              <a:t>53 Ways to CFU</a:t>
            </a:r>
          </a:p>
          <a:p>
            <a:pPr lvl="1"/>
            <a:r>
              <a:rPr lang="en-US" dirty="0" smtClean="0"/>
              <a:t>Select One</a:t>
            </a:r>
          </a:p>
          <a:p>
            <a:pPr lvl="1"/>
            <a:r>
              <a:rPr lang="en-US" dirty="0" smtClean="0"/>
              <a:t>On the back of your paper, complete that CFU and show/explain to me what you know about our focus areas for faculty meeting professional development for the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Fall/Winter PD: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Directions for </a:t>
            </a:r>
            <a:r>
              <a:rPr lang="en-US" dirty="0" smtClean="0"/>
              <a:t>Teq</a:t>
            </a:r>
            <a:r>
              <a:rPr lang="en-US" dirty="0" smtClean="0"/>
              <a:t> On-Line PD:</a:t>
            </a:r>
          </a:p>
          <a:p>
            <a:pPr lvl="1"/>
            <a:r>
              <a:rPr lang="en-US" dirty="0"/>
              <a:t>1-go to </a:t>
            </a:r>
            <a:r>
              <a:rPr lang="en-US" u="sng" dirty="0">
                <a:hlinkClick r:id="rId2"/>
              </a:rPr>
              <a:t>http://opd.teq.com/</a:t>
            </a:r>
            <a:endParaRPr lang="en-US" sz="2900" dirty="0"/>
          </a:p>
          <a:p>
            <a:pPr lvl="1"/>
            <a:r>
              <a:rPr lang="en-US" dirty="0"/>
              <a:t>2-log in with your e-mail address and Teqonline123 (password)</a:t>
            </a:r>
            <a:endParaRPr lang="en-US" sz="2900" dirty="0"/>
          </a:p>
          <a:p>
            <a:pPr lvl="1"/>
            <a:r>
              <a:rPr lang="en-US" dirty="0"/>
              <a:t>3-click on the “Course Library” to see all offerings available or the “Calendar” to see the live sessions (which will be recorded and made available on the “Course Library”)</a:t>
            </a:r>
            <a:endParaRPr lang="en-US" sz="2900" dirty="0"/>
          </a:p>
          <a:p>
            <a:pPr lvl="1"/>
            <a:r>
              <a:rPr lang="en-US" dirty="0"/>
              <a:t>4-once you find something you are interested in, complete a “Conference/Workshop Request” on my learning plan so your supervisor can approve it</a:t>
            </a:r>
            <a:endParaRPr lang="en-US" sz="2900" dirty="0"/>
          </a:p>
          <a:p>
            <a:pPr lvl="1"/>
            <a:r>
              <a:rPr lang="en-US" dirty="0"/>
              <a:t>5-complete the course (watch all parts and take the quiz)</a:t>
            </a:r>
            <a:endParaRPr lang="en-US" sz="2900" dirty="0"/>
          </a:p>
          <a:p>
            <a:pPr lvl="1"/>
            <a:r>
              <a:rPr lang="en-US" dirty="0"/>
              <a:t>6-print the certificate (My Profile, My Usage, Completed)</a:t>
            </a:r>
            <a:endParaRPr lang="en-US" sz="2900" dirty="0"/>
          </a:p>
          <a:p>
            <a:pPr lvl="1"/>
            <a:r>
              <a:rPr lang="en-US" dirty="0"/>
              <a:t>7-hand in your certificate to your supervisor with your claim form</a:t>
            </a:r>
            <a:endParaRPr lang="en-US" sz="2900" dirty="0"/>
          </a:p>
          <a:p>
            <a:pPr lvl="1"/>
            <a:r>
              <a:rPr lang="en-US" dirty="0"/>
              <a:t>8-mark it complete on my learning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uth Lewis">
      <a:dk1>
        <a:sysClr val="windowText" lastClr="000000"/>
      </a:dk1>
      <a:lt1>
        <a:srgbClr val="EDEDED"/>
      </a:lt1>
      <a:dk2>
        <a:srgbClr val="C00000"/>
      </a:dk2>
      <a:lt2>
        <a:srgbClr val="EEECE1"/>
      </a:lt2>
      <a:accent1>
        <a:srgbClr val="C00000"/>
      </a:accent1>
      <a:accent2>
        <a:srgbClr val="A5A5A5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530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South Lewis Central School District</vt:lpstr>
      <vt:lpstr>Goals:</vt:lpstr>
      <vt:lpstr>Review of a Growth Mindset:</vt:lpstr>
      <vt:lpstr>Growth Mindset:</vt:lpstr>
      <vt:lpstr>Post an Essential Question/Goal Every Day:</vt:lpstr>
      <vt:lpstr>Examples of Ways to CFU:</vt:lpstr>
      <vt:lpstr>Quizlet:</vt:lpstr>
      <vt:lpstr>CFU:</vt:lpstr>
      <vt:lpstr>Fall/Winter PD:</vt:lpstr>
      <vt:lpstr>Goals:</vt:lpstr>
      <vt:lpstr>Thank You: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Press Enter</cp:lastModifiedBy>
  <cp:revision>10</cp:revision>
  <cp:lastPrinted>2017-09-29T17:03:34Z</cp:lastPrinted>
  <dcterms:created xsi:type="dcterms:W3CDTF">2017-09-29T14:40:16Z</dcterms:created>
  <dcterms:modified xsi:type="dcterms:W3CDTF">2017-09-29T17:03:36Z</dcterms:modified>
</cp:coreProperties>
</file>